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24"/>
  </p:notesMasterIdLst>
  <p:handoutMasterIdLst>
    <p:handoutMasterId r:id="rId25"/>
  </p:handoutMasterIdLst>
  <p:sldIdLst>
    <p:sldId id="1610" r:id="rId3"/>
    <p:sldId id="1582" r:id="rId4"/>
    <p:sldId id="1615" r:id="rId5"/>
    <p:sldId id="1584" r:id="rId6"/>
    <p:sldId id="1606" r:id="rId7"/>
    <p:sldId id="1578" r:id="rId8"/>
    <p:sldId id="1583" r:id="rId9"/>
    <p:sldId id="1614" r:id="rId10"/>
    <p:sldId id="1609" r:id="rId11"/>
    <p:sldId id="1592" r:id="rId12"/>
    <p:sldId id="1590" r:id="rId13"/>
    <p:sldId id="1589" r:id="rId14"/>
    <p:sldId id="1608" r:id="rId15"/>
    <p:sldId id="1585" r:id="rId16"/>
    <p:sldId id="1588" r:id="rId17"/>
    <p:sldId id="1587" r:id="rId18"/>
    <p:sldId id="1611" r:id="rId19"/>
    <p:sldId id="1591" r:id="rId20"/>
    <p:sldId id="1605" r:id="rId21"/>
    <p:sldId id="1612" r:id="rId22"/>
    <p:sldId id="1613" r:id="rId23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9FB"/>
    <a:srgbClr val="C0C0C0"/>
    <a:srgbClr val="255B89"/>
    <a:srgbClr val="5E5E5E"/>
    <a:srgbClr val="FFFFFF"/>
    <a:srgbClr val="5F6062"/>
    <a:srgbClr val="5E5F61"/>
    <a:srgbClr val="00D0FA"/>
    <a:srgbClr val="7E7F82"/>
    <a:srgbClr val="00A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55" autoAdjust="0"/>
    <p:restoredTop sz="95018" autoAdjust="0"/>
  </p:normalViewPr>
  <p:slideViewPr>
    <p:cSldViewPr snapToGrid="0" snapToObjects="1">
      <p:cViewPr>
        <p:scale>
          <a:sx n="90" d="100"/>
          <a:sy n="90" d="100"/>
        </p:scale>
        <p:origin x="1448" y="1080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0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70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19/01/2018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7029" y="1353100"/>
            <a:ext cx="1203403" cy="144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7695" y="1260082"/>
            <a:ext cx="3167942" cy="38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-109538" y="6322137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Vector Battle" pitchFamily="34" charset="0"/>
                <a:cs typeface="Garamond"/>
              </a:rPr>
              <a:t>Paul Blankley</a:t>
            </a:r>
            <a:endParaRPr lang="en-US" sz="1400" spc="100" dirty="0">
              <a:solidFill>
                <a:srgbClr val="7898B3"/>
              </a:solidFill>
              <a:latin typeface="Vector Battle" pitchFamily="34" charset="0"/>
              <a:cs typeface="Garamon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5590" y="1353100"/>
            <a:ext cx="2493087" cy="399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959" y="4157663"/>
            <a:ext cx="1090420" cy="93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5971" y="1194216"/>
            <a:ext cx="1170885" cy="140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207444" y="1453033"/>
            <a:ext cx="73364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Vector Battle" pitchFamily="34" charset="0"/>
                <a:cs typeface="Oswald Regular"/>
              </a:rPr>
              <a:t>Transfer Learning with Features </a:t>
            </a:r>
            <a:r>
              <a:rPr lang="en-US" sz="3200" spc="3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Vector Battle" pitchFamily="34" charset="0"/>
                <a:cs typeface="Oswald Regular"/>
              </a:rPr>
              <a:t>as Distributions</a:t>
            </a:r>
            <a:endParaRPr lang="en-US" sz="3200" spc="300" dirty="0" smtClean="0">
              <a:solidFill>
                <a:schemeClr val="accent1">
                  <a:lumMod val="40000"/>
                  <a:lumOff val="60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1679" y="4157663"/>
            <a:ext cx="683434" cy="58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042987" y="1459121"/>
            <a:ext cx="76009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300" dirty="0" smtClean="0">
                <a:solidFill>
                  <a:schemeClr val="bg1">
                    <a:lumMod val="85000"/>
                  </a:schemeClr>
                </a:solidFill>
                <a:latin typeface="Vector Battle" pitchFamily="34" charset="0"/>
                <a:cs typeface="Oswald Regular"/>
              </a:rPr>
              <a:t>Transfer Learning with Features as Distributions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79827" y="6537886"/>
            <a:ext cx="1636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0" dirty="0" smtClean="0">
                <a:solidFill>
                  <a:schemeClr val="bg1">
                    <a:lumMod val="95000"/>
                  </a:schemeClr>
                </a:solidFill>
                <a:latin typeface="Vector Battle" pitchFamily="34" charset="0"/>
                <a:cs typeface="Oswald Regular"/>
              </a:rPr>
              <a:t>18 JANUARY 2018</a:t>
            </a:r>
            <a:endParaRPr lang="en-US" sz="1400" b="0" dirty="0">
              <a:solidFill>
                <a:schemeClr val="bg1">
                  <a:lumMod val="95000"/>
                </a:schemeClr>
              </a:solidFill>
              <a:latin typeface="Vector Battle" pitchFamily="34" charset="0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170" name="Picture 2" descr="Image result for if i had more time i would have written a shorter let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8037" y="2785583"/>
            <a:ext cx="1903564" cy="206442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195641" y="1488857"/>
            <a:ext cx="5338320" cy="447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28663" eaLnBrk="0" hangingPunct="0">
              <a:lnSpc>
                <a:spcPct val="70000"/>
              </a:lnSpc>
              <a:defRPr/>
            </a:pPr>
            <a:r>
              <a:rPr lang="en-US" altLang="ja-JP" sz="32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APPENDIX/SUPPORTING SLIDES</a:t>
            </a:r>
            <a:endParaRPr lang="en-US" altLang="ja-JP" sz="32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6272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18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088" y="1879200"/>
            <a:ext cx="93641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Conclusion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Strong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linking with heliocentric transformation &amp; KD-tree clustering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Also able to do so in just </a:t>
            </a:r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O(n log n)</a:t>
            </a:r>
            <a:r>
              <a:rPr lang="en-US" sz="2400" b="0" dirty="0" smtClean="0">
                <a:solidFill>
                  <a:schemeClr val="accent1"/>
                </a:solidFill>
                <a:latin typeface="Oswald Light"/>
                <a:cs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time,                                                                                         a scalable solution!!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Limitations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currently restricted to small                                                                       (monthly) observation time window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Next Steps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Run the algorithm over all 14m                                                                                                             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observations!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Thanks To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The Minor Planet Center for training data, Scott and Brian for project support!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"/>
          <a:stretch>
            <a:fillRect/>
          </a:stretch>
        </p:blipFill>
        <p:spPr>
          <a:xfrm>
            <a:off x="5014912" y="2511422"/>
            <a:ext cx="4314825" cy="30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27203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OPTIMAL RADIUS: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0.0005-0.0010 radians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642" y="125604"/>
            <a:ext cx="4972026" cy="3314684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642" y="3477290"/>
            <a:ext cx="4972026" cy="331468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0713" y="3650486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Selected KD-tree clustering for speed (average case log(n))</a:t>
            </a:r>
          </a:p>
          <a:p>
            <a:pPr algn="r"/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Also had good results with agglomerative clustering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028" y="178464"/>
            <a:ext cx="4532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Total clusters detected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23470" y="3511356"/>
            <a:ext cx="3610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Error rate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7487105" y="1"/>
            <a:ext cx="2418895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CLUSTERING 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876787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90% OF ASTEROIDS DETECTED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WITH NEAR-ZERO ERROR!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5456" y="1069703"/>
            <a:ext cx="7083335" cy="6296296"/>
            <a:chOff x="64806" y="832006"/>
            <a:chExt cx="7293594" cy="6483193"/>
          </a:xfrm>
        </p:grpSpPr>
        <p:pic>
          <p:nvPicPr>
            <p:cNvPr id="8" name="Picture 3" descr="C:\Users\ry\Dropbox\GIT\182proj\Presentation\asteroids_wo_singletons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806" y="832006"/>
              <a:ext cx="7293594" cy="6483193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1716678" y="1243441"/>
              <a:ext cx="4166410" cy="3486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Identified Asteroids (common colors = a single asteroid)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8287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15150" y="2834333"/>
            <a:ext cx="2847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We tune two      hyper-parameters: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1) OPTIMAL</a:t>
            </a:r>
          </a:p>
          <a:p>
            <a:r>
              <a:rPr lang="en-US" sz="2800" b="0" dirty="0" smtClean="0">
                <a:solidFill>
                  <a:schemeClr val="accent6"/>
                </a:solidFill>
                <a:latin typeface="Oswald Light"/>
                <a:cs typeface="Oswald Light"/>
              </a:rPr>
              <a:t>    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CLUSTER RADIUS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2)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WEIGHTING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VELOCITY VS. 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POSITION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12375" y="64139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15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101644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TUNE CLUSTERING HYPERPARAMETERS OVER KNOWN TRAINING SET (THANKS TO MATT PAYNE, MINOR PLANET CENTER!)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858" y="1952625"/>
            <a:ext cx="5307217" cy="481318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40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45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50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RADIAL VELOCITIES, FIT FOR OTHER MOTION PARAMS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24905" y="5774113"/>
            <a:ext cx="4937719" cy="858078"/>
            <a:chOff x="891581" y="5869363"/>
            <a:chExt cx="4042367" cy="858078"/>
          </a:xfrm>
        </p:grpSpPr>
        <p:grpSp>
          <p:nvGrpSpPr>
            <p:cNvPr id="58" name="Group 21"/>
            <p:cNvGrpSpPr/>
            <p:nvPr/>
          </p:nvGrpSpPr>
          <p:grpSpPr>
            <a:xfrm>
              <a:off x="891581" y="5869363"/>
              <a:ext cx="4042367" cy="858078"/>
              <a:chOff x="6357389" y="1425629"/>
              <a:chExt cx="1287468" cy="674809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RESULTING PARAMS: X/Y/Z POSITION, VELOCITY</a:t>
                </a: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62" name="Right Brace 61"/>
          <p:cNvSpPr/>
          <p:nvPr/>
        </p:nvSpPr>
        <p:spPr bwMode="auto">
          <a:xfrm>
            <a:off x="6029324" y="1990588"/>
            <a:ext cx="892175" cy="4749840"/>
          </a:xfrm>
          <a:prstGeom prst="rightBrace">
            <a:avLst>
              <a:gd name="adj1" fmla="val 46499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1555" y="2006445"/>
            <a:ext cx="4137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TRAIN CLUSTER RADIUS/WEIGHTING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34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39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44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RADIAL VELOCITIES, FIT FOR OTHER MOTION PARAMS</a:t>
                </a: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905" y="5774113"/>
            <a:ext cx="4937719" cy="858078"/>
            <a:chOff x="891581" y="5869363"/>
            <a:chExt cx="4042367" cy="858078"/>
          </a:xfrm>
        </p:grpSpPr>
        <p:grpSp>
          <p:nvGrpSpPr>
            <p:cNvPr id="49" name="Group 21"/>
            <p:cNvGrpSpPr/>
            <p:nvPr/>
          </p:nvGrpSpPr>
          <p:grpSpPr>
            <a:xfrm>
              <a:off x="891581" y="5869363"/>
              <a:ext cx="4042367" cy="858078"/>
              <a:chOff x="6357389" y="1425629"/>
              <a:chExt cx="1287468" cy="674809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RESULTING PARAMS: X/Y/Z POSITION, VELOCITY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290092" y="3209359"/>
            <a:ext cx="33364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4 of our 6 motion parameters are            known, and 1 is        relatively constant</a:t>
            </a:r>
          </a:p>
          <a:p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Model is linear in            the parameters           (least squares fit)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cxnSp>
        <p:nvCxnSpPr>
          <p:cNvPr id="55" name="Straight Connector 54"/>
          <p:cNvCxnSpPr>
            <a:stCxn id="41" idx="2"/>
            <a:endCxn id="46" idx="0"/>
          </p:cNvCxnSpPr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/>
          <p:cNvCxnSpPr>
            <a:stCxn id="46" idx="2"/>
            <a:endCxn id="51" idx="0"/>
          </p:cNvCxnSpPr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402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92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97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303916" y="2033424"/>
            <a:ext cx="33364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Dividing into sky regions allows for a more     precise clustering</a:t>
            </a:r>
          </a:p>
        </p:txBody>
      </p:sp>
      <p:cxnSp>
        <p:nvCxnSpPr>
          <p:cNvPr id="112" name="Straight Connector 111"/>
          <p:cNvCxnSpPr>
            <a:stCxn id="94" idx="2"/>
            <a:endCxn id="99" idx="0"/>
          </p:cNvCxnSpPr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7695" y="1260082"/>
            <a:ext cx="3167942" cy="38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2819978" y="2082869"/>
            <a:ext cx="409599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PREPARED BY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MATT HOLMAN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PAUL BLANKLEY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RYAN JANSSEN</a:t>
            </a: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r>
              <a:rPr lang="en-US" spc="300" dirty="0" smtClean="0">
                <a:latin typeface="Vector Battle" pitchFamily="34" charset="0"/>
                <a:cs typeface="Oswald Regular"/>
              </a:rPr>
              <a:t>WITH MATT PAYNE, </a:t>
            </a:r>
          </a:p>
          <a:p>
            <a:pPr algn="ctr"/>
            <a:r>
              <a:rPr lang="en-US" spc="300" dirty="0" smtClean="0">
                <a:latin typeface="Vector Battle" pitchFamily="34" charset="0"/>
                <a:cs typeface="Oswald Regular"/>
              </a:rPr>
              <a:t>Minor Planet Center </a:t>
            </a:r>
            <a:endParaRPr lang="en-US" spc="300" dirty="0">
              <a:latin typeface="Vector Battle" pitchFamily="34" charset="0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25904" y="6537886"/>
            <a:ext cx="2390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0" dirty="0" smtClean="0">
                <a:solidFill>
                  <a:schemeClr val="bg1">
                    <a:lumMod val="95000"/>
                  </a:schemeClr>
                </a:solidFill>
                <a:latin typeface="Vector Battle" pitchFamily="34" charset="0"/>
                <a:cs typeface="Oswald Regular"/>
              </a:rPr>
              <a:t>30 NOVEMBER 2017</a:t>
            </a:r>
            <a:endParaRPr lang="en-US" sz="1400" b="0" dirty="0">
              <a:solidFill>
                <a:schemeClr val="bg1">
                  <a:lumMod val="95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5590" y="1353100"/>
            <a:ext cx="2493087" cy="399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805014" y="2078477"/>
            <a:ext cx="409599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PREPARED BY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MATT HOLMAN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PAUL BLANKLEY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RYAN JANSSEN</a:t>
            </a: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WITH MATT PAYNE, </a:t>
            </a:r>
          </a:p>
          <a:p>
            <a:pPr algn="ctr"/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Minor Planet Center </a:t>
            </a:r>
            <a:endParaRPr lang="en-US" spc="300" dirty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100" y="861545"/>
            <a:ext cx="683434" cy="58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124" y="5343277"/>
            <a:ext cx="919547" cy="91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6414" y="1050386"/>
            <a:ext cx="885789" cy="79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-211440" y="6325780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Vector Battle" pitchFamily="34" charset="0"/>
                <a:cs typeface="Garamond"/>
              </a:rPr>
              <a:t>CS182 – ARTIFICIAL INTELLIGENCE</a:t>
            </a:r>
            <a:endParaRPr lang="en-US" sz="1400" spc="100" dirty="0">
              <a:solidFill>
                <a:srgbClr val="7898B3"/>
              </a:solidFill>
              <a:latin typeface="Vector Battle" pitchFamily="34" charset="0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83" y="209006"/>
            <a:ext cx="8662782" cy="57751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4280" y="381600"/>
            <a:ext cx="1098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Training AUC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881" y="0"/>
            <a:ext cx="8634113" cy="6475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81851" y="439200"/>
            <a:ext cx="364394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Agglomerative Clustering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Dendogram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(Truncated)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5446" y="1856358"/>
            <a:ext cx="52474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Why </a:t>
            </a:r>
            <a:r>
              <a:rPr lang="en-US" sz="3200" b="0" u="sng" dirty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</a:t>
            </a:r>
            <a:r>
              <a:rPr lang="en-US" sz="3200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ransfer learning?</a:t>
            </a:r>
          </a:p>
          <a:p>
            <a:pPr algn="r"/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Make classifications on datasets with very few observations by training on larger datasets. </a:t>
            </a: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TRANSFER LEARNING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6" y="4008495"/>
            <a:ext cx="9600585" cy="234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34" y="1637218"/>
            <a:ext cx="2454991" cy="2454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33149" y="3784853"/>
            <a:ext cx="623682" cy="11182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Source: Wikipedia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446" y="6265852"/>
            <a:ext cx="781817" cy="12916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Source: [1]</a:t>
            </a:r>
          </a:p>
        </p:txBody>
      </p: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1225" y="125604"/>
            <a:ext cx="9729927" cy="6486618"/>
            <a:chOff x="4349642" y="125604"/>
            <a:chExt cx="4972026" cy="3314684"/>
          </a:xfrm>
        </p:grpSpPr>
        <p:pic>
          <p:nvPicPr>
            <p:cNvPr id="5" name="Picture 5" descr="C:\Users\ry\Dropbox\GIT\182proj\Presentation\ncluster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9642" y="125604"/>
              <a:ext cx="4972026" cy="3314684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4578028" y="308120"/>
              <a:ext cx="45320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Total clusters detected vs. KD-tree cluster radius (training set)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3033" y="95541"/>
            <a:ext cx="10044650" cy="6696433"/>
            <a:chOff x="4349642" y="3477290"/>
            <a:chExt cx="4972026" cy="3314684"/>
          </a:xfrm>
        </p:grpSpPr>
        <p:pic>
          <p:nvPicPr>
            <p:cNvPr id="7" name="Picture 6" descr="C:\Users\ry\Dropbox\GIT\182proj\Presentation\nerror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9642" y="3477290"/>
              <a:ext cx="4972026" cy="3314684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5123470" y="3663115"/>
              <a:ext cx="36102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Error rate vs. KD-tree cluster radius (training set)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02982" y="2322075"/>
            <a:ext cx="34432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Why </a:t>
            </a:r>
            <a:r>
              <a:rPr lang="en-US" sz="3200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treat features as distributions</a:t>
            </a:r>
            <a:r>
              <a:rPr lang="en-US" sz="3200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?</a:t>
            </a:r>
          </a:p>
          <a:p>
            <a:pPr algn="r"/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Make explicit both measurement error and error from gaps in the time series.</a:t>
            </a:r>
            <a:endParaRPr lang="en-US" sz="32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FEATURES AS DISTRIBUTIONS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446" y="6265852"/>
            <a:ext cx="781817" cy="12916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Source: </a:t>
            </a:r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[2]</a:t>
            </a:r>
            <a:endParaRPr lang="en-US" sz="1000" b="0" dirty="0" smtClean="0">
              <a:solidFill>
                <a:srgbClr val="5F6062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6" y="2027741"/>
            <a:ext cx="6027536" cy="423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0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382" y="1902544"/>
            <a:ext cx="37033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The </a:t>
            </a:r>
            <a:r>
              <a:rPr lang="en-US" sz="20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HiTS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survey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varies greatly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from </a:t>
            </a:r>
            <a:r>
              <a:rPr lang="en-US" sz="2000" b="0" dirty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EROS and MACHO </a:t>
            </a:r>
            <a:endParaRPr lang="en-US" sz="20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This, with the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difference in distributions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makes naïve model transfer inadequate</a:t>
            </a:r>
            <a:r>
              <a:rPr lang="en-US" sz="2000" b="0" baseline="3000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[1]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There is also potential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error and gaps in the features</a:t>
            </a: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Ignoring error and gaps in the  features is undesirable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because error-aware models have shown performance gains</a:t>
            </a:r>
            <a:r>
              <a:rPr lang="en-US" sz="2000" b="0" baseline="3000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[2]</a:t>
            </a:r>
            <a:endParaRPr lang="en-US" sz="20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91989" y="805686"/>
            <a:ext cx="253466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Example of an observation in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HiTS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PROBLEM…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>
                <a:solidFill>
                  <a:srgbClr val="292929">
                    <a:lumMod val="90000"/>
                    <a:lumOff val="10000"/>
                  </a:srgbClr>
                </a:solidFill>
              </a:rPr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18" y="1144240"/>
            <a:ext cx="4826000" cy="4711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6318" y="5855940"/>
            <a:ext cx="940107" cy="14481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Source: [3]</a:t>
            </a: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188316" y="2031999"/>
            <a:ext cx="45526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Train the model, use domain adaptation</a:t>
            </a:r>
            <a:r>
              <a:rPr lang="en-US" sz="2800" b="0" baseline="300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[1]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to transform data and continue training or freeze coefficients and train last layer</a:t>
            </a:r>
          </a:p>
          <a:p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endParaRPr lang="en-US" sz="28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In domain adaptation</a:t>
            </a:r>
            <a:r>
              <a:rPr lang="en-US" sz="2800" b="0" baseline="300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[1]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learn the transformation then train the model entirely on transformed data. </a:t>
            </a:r>
          </a:p>
          <a:p>
            <a:pPr>
              <a:buFont typeface="Arial" pitchFamily="34" charset="0"/>
              <a:buChar char="•"/>
            </a:pPr>
            <a:endParaRPr lang="en-US" sz="20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>
                <a:solidFill>
                  <a:srgbClr val="292929">
                    <a:lumMod val="90000"/>
                    <a:lumOff val="10000"/>
                  </a:srgbClr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LEARNING DOMAIN ADAPTATION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PROPOSED DIRECTION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315" y="2219342"/>
            <a:ext cx="4841482" cy="40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PROPOSED</a:t>
            </a:r>
          </a:p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DIRECTION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35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4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7" name="Rectangle 1"/>
          <p:cNvSpPr txBox="1">
            <a:spLocks noChangeArrowheads="1"/>
          </p:cNvSpPr>
          <p:nvPr/>
        </p:nvSpPr>
        <p:spPr>
          <a:xfrm>
            <a:off x="253754" y="1411576"/>
            <a:ext cx="3089521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US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ERROR AND GAPS IN FEATURES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4825" y="873793"/>
            <a:ext cx="5461206" cy="518512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2400" b="0" dirty="0" smtClean="0">
                <a:solidFill>
                  <a:srgbClr val="5F6062"/>
                </a:solidFill>
                <a:latin typeface="Oswald" charset="0"/>
                <a:ea typeface="Oswald" charset="0"/>
                <a:cs typeface="Oswald" charset="0"/>
              </a:rPr>
              <a:t>Error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>
                <a:solidFill>
                  <a:srgbClr val="5F6062"/>
                </a:solidFill>
                <a:latin typeface="Oswald Light" charset="0"/>
                <a:ea typeface="Oswald Light" charset="0"/>
                <a:cs typeface="Oswald Light" charset="0"/>
              </a:rPr>
              <a:t>We have an explicit measure of the error in the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>
                <a:solidFill>
                  <a:srgbClr val="5F6062"/>
                </a:solidFill>
                <a:latin typeface="Oswald Light" charset="0"/>
                <a:ea typeface="Oswald Light" charset="0"/>
                <a:cs typeface="Oswald Light" charset="0"/>
              </a:rPr>
              <a:t>We can propagate that error forward through our neural network </a:t>
            </a:r>
            <a:r>
              <a:rPr lang="en-US" sz="2400" b="0" dirty="0" smtClean="0">
                <a:solidFill>
                  <a:srgbClr val="5F6062"/>
                </a:solidFill>
                <a:latin typeface="Oswald" charset="0"/>
                <a:ea typeface="Oswald" charset="0"/>
                <a:cs typeface="Oswald" charset="0"/>
              </a:rPr>
              <a:t> </a:t>
            </a:r>
          </a:p>
          <a:p>
            <a:endParaRPr lang="en-US" sz="2400" b="0" dirty="0">
              <a:solidFill>
                <a:srgbClr val="5F6062"/>
              </a:solidFill>
              <a:latin typeface="Oswald" charset="0"/>
              <a:ea typeface="Oswald" charset="0"/>
              <a:cs typeface="Oswald" charset="0"/>
            </a:endParaRPr>
          </a:p>
          <a:p>
            <a:r>
              <a:rPr lang="en-US" sz="2400" b="0" dirty="0" smtClean="0">
                <a:solidFill>
                  <a:srgbClr val="5F6062"/>
                </a:solidFill>
                <a:latin typeface="Oswald" charset="0"/>
                <a:ea typeface="Oswald" charset="0"/>
                <a:cs typeface="Oswald" charset="0"/>
              </a:rPr>
              <a:t>Gaps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>
                <a:solidFill>
                  <a:srgbClr val="5F6062"/>
                </a:solidFill>
                <a:latin typeface="Oswald Light" charset="0"/>
                <a:ea typeface="Oswald Light" charset="0"/>
                <a:cs typeface="Oswald Light" charset="0"/>
              </a:rPr>
              <a:t>The time series data is irregularly spaced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>
                <a:solidFill>
                  <a:srgbClr val="5F6062"/>
                </a:solidFill>
                <a:latin typeface="Oswald Light" charset="0"/>
                <a:ea typeface="Oswald Light" charset="0"/>
                <a:cs typeface="Oswald Light" charset="0"/>
              </a:rPr>
              <a:t>We can interpolate by sampling from a  Gaussian Process (GP)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>
                <a:solidFill>
                  <a:srgbClr val="5F6062"/>
                </a:solidFill>
                <a:latin typeface="Oswald Light" charset="0"/>
                <a:ea typeface="Oswald Light" charset="0"/>
                <a:cs typeface="Oswald Light" charset="0"/>
              </a:rPr>
              <a:t>If the interpolation needs to be online we can sample from the GP </a:t>
            </a:r>
            <a:r>
              <a:rPr lang="en-US" sz="2400" b="0" dirty="0" smtClean="0">
                <a:solidFill>
                  <a:srgbClr val="5F6062"/>
                </a:solidFill>
                <a:latin typeface="Oswald Light" charset="0"/>
                <a:ea typeface="Oswald Light" charset="0"/>
                <a:cs typeface="Oswald Light" charset="0"/>
              </a:rPr>
              <a:t>posterior </a:t>
            </a:r>
            <a:r>
              <a:rPr lang="en-US" sz="2400" b="0" dirty="0" smtClean="0">
                <a:solidFill>
                  <a:srgbClr val="5F6062"/>
                </a:solidFill>
                <a:latin typeface="Oswald Light" charset="0"/>
                <a:ea typeface="Oswald Light" charset="0"/>
                <a:cs typeface="Oswald Light" charset="0"/>
              </a:rPr>
              <a:t>and as new ground truth points come in, adjust our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0" y="1624803"/>
            <a:ext cx="9911348" cy="5233197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US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MOVING THE PROJECT FORWARD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NEXT STEPS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13273" y="6090558"/>
            <a:ext cx="752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*not to scale</a:t>
            </a:r>
          </a:p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</a:rPr>
              <a:t> (…obviously)</a:t>
            </a:r>
            <a:endParaRPr lang="en-US" sz="10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6692594" y="3000659"/>
            <a:ext cx="831076" cy="27557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8848144" y="5140943"/>
            <a:ext cx="377249" cy="381000"/>
            <a:chOff x="7636604" y="4648200"/>
            <a:chExt cx="377249" cy="381000"/>
          </a:xfrm>
        </p:grpSpPr>
        <p:sp>
          <p:nvSpPr>
            <p:cNvPr id="8" name="Oval 7"/>
            <p:cNvSpPr/>
            <p:nvPr/>
          </p:nvSpPr>
          <p:spPr bwMode="auto">
            <a:xfrm>
              <a:off x="7667222" y="4664646"/>
              <a:ext cx="341869" cy="341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636604" y="4648200"/>
              <a:ext cx="377249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7240387" y="5668168"/>
            <a:ext cx="876717" cy="907381"/>
            <a:chOff x="6009106" y="5160212"/>
            <a:chExt cx="876717" cy="907381"/>
          </a:xfrm>
        </p:grpSpPr>
        <p:sp>
          <p:nvSpPr>
            <p:cNvPr id="10" name="Oval 9"/>
            <p:cNvSpPr/>
            <p:nvPr/>
          </p:nvSpPr>
          <p:spPr bwMode="auto">
            <a:xfrm>
              <a:off x="6160695" y="5334000"/>
              <a:ext cx="561710" cy="56171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009106" y="5160212"/>
              <a:ext cx="876717" cy="907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1" name="Straight Connector 40"/>
          <p:cNvCxnSpPr/>
          <p:nvPr/>
        </p:nvCxnSpPr>
        <p:spPr bwMode="auto">
          <a:xfrm>
            <a:off x="6697940" y="3007343"/>
            <a:ext cx="2230499" cy="21206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7986379" y="5455609"/>
            <a:ext cx="870249" cy="53268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254618" y="1958761"/>
            <a:ext cx="37303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Meet with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Pavlos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to settle on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an order of attack and general timeline.</a:t>
            </a:r>
          </a:p>
          <a:p>
            <a:pPr marL="169863" indent="-169863"/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Get the necessary data and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create a baseline model. 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Continue reading papers in the area to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build subject matter knowledge</a:t>
            </a:r>
            <a:endParaRPr lang="en-US" sz="2400" b="0" dirty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26" y="1736230"/>
            <a:ext cx="219075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84586" y="1793450"/>
            <a:ext cx="847366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pPr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[1]: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Benavente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Patricio,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Protopapas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Pavlos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Pichara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Karim.  Automatic 	Survey-invariant Classification of Variable Stars. The Astrophysical 		Journal. 2017.</a:t>
            </a:r>
          </a:p>
          <a:p>
            <a:pPr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[2]: Castro,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Nicolás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Protopapas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Pavlos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Pichara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Karim. Uncertain 	Classification </a:t>
            </a:r>
            <a:r>
              <a:rPr lang="en-US" sz="2400" b="0" dirty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of Variable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Stars: Handling Observational GAPS and 	Noise. The Astronomical Journal. 2018.</a:t>
            </a:r>
            <a:endParaRPr lang="en-US" sz="24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pPr>
              <a:buFont typeface="Arial" pitchFamily="34" charset="0"/>
              <a:buChar char="•"/>
            </a:pPr>
            <a:r>
              <a:rPr lang="en-US" sz="2400" b="0" dirty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[3]: http://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dame.dsf.unina.it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/astroinformatics2016/lectures/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FForster.pdf</a:t>
            </a:r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SOURCES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5292580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110301</TotalTime>
  <Words>762</Words>
  <Application>Microsoft Macintosh PowerPoint</Application>
  <PresentationFormat>A4 Paper (210x297 mm)</PresentationFormat>
  <Paragraphs>175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42" baseType="lpstr">
      <vt:lpstr>Adobe Garamond Pro</vt:lpstr>
      <vt:lpstr>Calibri</vt:lpstr>
      <vt:lpstr>Calibri Light</vt:lpstr>
      <vt:lpstr>Credit Suisse Type Roman</vt:lpstr>
      <vt:lpstr>Franklin Gothic Book</vt:lpstr>
      <vt:lpstr>Franklin Gothic Medium</vt:lpstr>
      <vt:lpstr>Garamond</vt:lpstr>
      <vt:lpstr>HG創英角ｺﾞｼｯｸUB</vt:lpstr>
      <vt:lpstr>MS PGothic</vt:lpstr>
      <vt:lpstr>ＭＳ Ｐゴシック</vt:lpstr>
      <vt:lpstr>Oswald</vt:lpstr>
      <vt:lpstr>Oswald DemiBold</vt:lpstr>
      <vt:lpstr>Oswald Light</vt:lpstr>
      <vt:lpstr>Oswald Regular</vt:lpstr>
      <vt:lpstr>Trebuchet MS</vt:lpstr>
      <vt:lpstr>Vector Battle</vt:lpstr>
      <vt:lpstr>Wingdings</vt:lpstr>
      <vt:lpstr>Wingdings 2</vt:lpstr>
      <vt:lpstr>Arial</vt:lpstr>
      <vt:lpstr>AGC master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Blankley, Paul</cp:lastModifiedBy>
  <cp:revision>7322</cp:revision>
  <cp:lastPrinted>2013-10-24T18:36:14Z</cp:lastPrinted>
  <dcterms:created xsi:type="dcterms:W3CDTF">2012-04-12T16:01:00Z</dcterms:created>
  <dcterms:modified xsi:type="dcterms:W3CDTF">2018-01-19T13:26:14Z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